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80" r:id="rId6"/>
    <p:sldId id="281" r:id="rId7"/>
    <p:sldId id="282" r:id="rId8"/>
    <p:sldId id="275" r:id="rId9"/>
    <p:sldId id="276" r:id="rId10"/>
    <p:sldId id="277" r:id="rId11"/>
    <p:sldId id="258" r:id="rId12"/>
    <p:sldId id="295" r:id="rId13"/>
    <p:sldId id="296" r:id="rId14"/>
    <p:sldId id="297" r:id="rId15"/>
    <p:sldId id="298" r:id="rId16"/>
    <p:sldId id="299" r:id="rId17"/>
    <p:sldId id="300" r:id="rId18"/>
    <p:sldId id="290" r:id="rId19"/>
    <p:sldId id="301" r:id="rId20"/>
    <p:sldId id="302" r:id="rId21"/>
    <p:sldId id="303" r:id="rId22"/>
    <p:sldId id="304" r:id="rId23"/>
    <p:sldId id="305" r:id="rId24"/>
    <p:sldId id="29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1AFE11-AEAB-4EE4-93AD-DB9DF3F454D2}" v="2" dt="2019-05-14T17:02:20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73" autoAdjust="0"/>
    <p:restoredTop sz="94660"/>
  </p:normalViewPr>
  <p:slideViewPr>
    <p:cSldViewPr snapToGrid="0">
      <p:cViewPr varScale="1">
        <p:scale>
          <a:sx n="72" d="100"/>
          <a:sy n="72" d="100"/>
        </p:scale>
        <p:origin x="9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0864170519639166"/>
          <c:y val="9.8770033463586551E-2"/>
          <c:w val="0.80836467727802652"/>
          <c:h val="0.81852623384893808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Probleme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C2-A04A-80D6-C37C559055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C2-A04A-80D6-C37C559055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EC2-A04A-80D6-C37C559055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Schwerwiegende</c:v>
                </c:pt>
                <c:pt idx="1">
                  <c:v>Mittlere</c:v>
                </c:pt>
                <c:pt idx="2">
                  <c:v>Leichte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6</c:v>
                </c:pt>
                <c:pt idx="1">
                  <c:v>18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074F-81CC-B5547163EF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3532757962969302"/>
          <c:y val="0.11732845090323588"/>
          <c:w val="0.78642084882559327"/>
          <c:h val="0.79722703710701626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Positive Aspekte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B0-7F4D-A715-35BD2A503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B0-7F4D-A715-35BD2A503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B0-7F4D-A715-35BD2A503A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Bedeutende</c:v>
                </c:pt>
                <c:pt idx="1">
                  <c:v>Erwähnbare</c:v>
                </c:pt>
                <c:pt idx="2">
                  <c:v>Unbedeutende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A-E64C-A0E7-80954E2199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F40AE-904E-4423-A010-2BECBBE1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2DA9D-1379-461F-B246-63990816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09C254-BBEB-4FE2-BF3E-D6F4B32B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2F60D-4D41-4B29-A286-B4148BE4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C9D0-88A9-4128-8FD8-636E787C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20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96C4C-5A67-4F08-8426-F982542F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9F7C4C-3F7C-45C3-86DE-24F0A7B00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8C69E-586F-4B86-BC88-E933A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5EBEB-7A6B-4C07-9CB1-1F8AB0ED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0DA11-5D67-4432-8E96-7AA2AC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9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F87AF2-3391-4007-BAFB-49092EE2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41151E-5E21-4B14-ADF7-F09014BE2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9108E-536A-4AE4-8065-A423042F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BAA38-5A63-4BC3-9D00-2A0A3F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C33E-2363-45FD-B107-C696A521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05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6DBA-C4EC-4AE5-8BC0-D2E91C7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E6FA5-A836-49A0-B91F-1C42DB36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5B5E5D-011F-4C8C-A4E8-E5012652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8EA8-2585-4FDD-8E71-021E153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C2622-CAD1-4141-B6DE-64F8D5F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10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612-F055-493C-B54A-F96173F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2C8D9-AC18-487F-8C09-16E019C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40D5B-A2C7-47CA-8C37-192E2E7E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84F4C-FF16-466D-8E0C-3A505609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FF388B-BA61-46C3-A9BB-F1DDEAEE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58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2ED9A-1984-43F2-8E3D-3862C31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724D4F-5775-4CA9-832D-FCB1BA0B3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631388-D5BC-455D-BD79-64BE28438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9871B6-B4D2-4A21-BA69-A7A0F1EA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5DADFB-C438-420C-A71B-B62B452E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07C6CE-D58D-49E7-893B-3663F5E0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753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F1AA-B09E-4F6C-8AE4-6A3CC75B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5DF597-4438-496E-A689-FC7AB706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55C1F2-76C3-4C47-BD0D-B4E77D5EF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8BF28-AFFC-4F69-8212-9F512C99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1D91C2-BB44-469A-AC01-FEB992FF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30DC2E-79E3-41E8-87A5-1A2A54C8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3D556C-28BF-49C7-A5C8-82B80730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8D782B-436D-462D-96B1-E48A8FBF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90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4B9A-B6AA-4621-8449-9BCCC0C2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A2C91-1DB7-45A5-9DD5-732AC55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5AB694-DC02-4438-9E92-8AE9FBF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0A14F-206A-41BA-87C6-BA8F5D12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11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D374E-4D12-4730-B5E1-057474E5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C3FC0-2FFF-4731-A4C8-3C2A26AD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EA6E-AE59-4D8C-8DE3-C31100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0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1A9C9-9F47-46E2-91D4-C6BA0CD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DA580-0581-43BD-85A0-82855E52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CA4986-754D-4D82-9A60-564F3C7A3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FCFC2-0688-4418-855F-3362C28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4C1129-56E7-449C-A816-2517EB21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77846-1E20-44D1-A295-E97AE9A5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49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EA3C-D64E-4AD1-B1E3-D179D239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21CD66-6A28-43D6-84DC-D66F8D2AF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FEFD36-5DEF-4F2A-B11F-44F57B332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934D1D-B5AF-4853-BD63-967220B2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F33148-B1A2-4F52-8248-52E74B35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959C6D-D379-45F3-96B4-27B3FB2A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9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59EC1F-7078-4C3B-99D9-D1DC5B8E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AA59-2DD9-4531-8992-A0934927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D2250-F15D-47EF-9179-913FF6F7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7376-6E2C-4AB7-BAA2-8AB42DFD988B}" type="datetimeFigureOut">
              <a:rPr lang="de-AT" smtClean="0"/>
              <a:t>14.05.2019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5E61-A9C5-4D40-9DA1-6ED5B4813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803E1-352F-4EC4-B734-2CA04F499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DD02-FCF4-4AB5-A5B6-2EF0A32A25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3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276E-1548-4A17-B3DE-C91066716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AT" dirty="0">
                <a:solidFill>
                  <a:schemeClr val="bg1"/>
                </a:solidFill>
              </a:rPr>
              <a:t>Heuristische Evaluierung: </a:t>
            </a:r>
            <a:r>
              <a:rPr lang="de-AT" dirty="0" err="1">
                <a:solidFill>
                  <a:schemeClr val="bg1"/>
                </a:solidFill>
              </a:rPr>
              <a:t>Expedia.at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EA316E-6C02-4875-965F-22383581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e-AT" sz="2000" dirty="0">
                <a:solidFill>
                  <a:schemeClr val="bg1"/>
                </a:solidFill>
              </a:rPr>
              <a:t>Matthias Gsell, Daniel Lamprecht, Theresa Dietinger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4C3036-5FB8-8F4C-9454-40A6304D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2168097"/>
            <a:ext cx="4047843" cy="11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788A5B-813E-024E-B706-5F7DBF6A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1939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Übersicht</a:t>
            </a:r>
            <a:r>
              <a:rPr lang="de-DE" b="1" dirty="0"/>
              <a:t> über die positiven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2056-AA3D-B44B-8A6A-62F6675C8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310" y="1716901"/>
            <a:ext cx="4936067" cy="4869160"/>
          </a:xfrm>
        </p:spPr>
        <p:txBody>
          <a:bodyPr>
            <a:normAutofit/>
          </a:bodyPr>
          <a:lstStyle/>
          <a:p>
            <a:r>
              <a:rPr lang="de-DE" sz="2400" dirty="0"/>
              <a:t>Positive Aspekte:</a:t>
            </a:r>
          </a:p>
          <a:p>
            <a:pPr lvl="1"/>
            <a:r>
              <a:rPr lang="de-DE" sz="1800" dirty="0"/>
              <a:t>Bedeutende positive Aspekte: 4</a:t>
            </a:r>
          </a:p>
          <a:p>
            <a:pPr lvl="1"/>
            <a:r>
              <a:rPr lang="de-DE" sz="1800" dirty="0" err="1"/>
              <a:t>Erwähnbare</a:t>
            </a:r>
            <a:r>
              <a:rPr lang="de-DE" sz="1800" dirty="0"/>
              <a:t> positive Aspekte: 5</a:t>
            </a:r>
          </a:p>
          <a:p>
            <a:pPr lvl="1"/>
            <a:r>
              <a:rPr lang="de-DE" sz="1800" dirty="0"/>
              <a:t>Unbedeutende positive Aspekte: 2</a:t>
            </a:r>
          </a:p>
          <a:p>
            <a:endParaRPr lang="de-DE" sz="2400" dirty="0"/>
          </a:p>
          <a:p>
            <a:r>
              <a:rPr lang="de-DE" sz="2400" dirty="0"/>
              <a:t>Heuristiken:</a:t>
            </a:r>
          </a:p>
          <a:p>
            <a:pPr lvl="1"/>
            <a:r>
              <a:rPr lang="de-DE" sz="1800" dirty="0"/>
              <a:t>Fehlervermeidung: 3</a:t>
            </a:r>
          </a:p>
          <a:p>
            <a:pPr lvl="1"/>
            <a:r>
              <a:rPr lang="de-DE" sz="1800" dirty="0"/>
              <a:t>Ästhetik und </a:t>
            </a:r>
            <a:r>
              <a:rPr lang="de-DE" sz="1800" dirty="0" err="1"/>
              <a:t>minmales</a:t>
            </a:r>
            <a:r>
              <a:rPr lang="de-DE" sz="1800" dirty="0"/>
              <a:t> Design: 3</a:t>
            </a:r>
          </a:p>
          <a:p>
            <a:pPr lvl="1"/>
            <a:r>
              <a:rPr lang="de-DE" sz="1800" dirty="0"/>
              <a:t>Erkennen ist besser als erinnern: 2</a:t>
            </a:r>
          </a:p>
          <a:p>
            <a:pPr lvl="1"/>
            <a:r>
              <a:rPr lang="de-DE" sz="1800" dirty="0"/>
              <a:t>Fehlermeldung: 1</a:t>
            </a:r>
          </a:p>
          <a:p>
            <a:pPr lvl="1"/>
            <a:r>
              <a:rPr lang="de-DE" sz="1800" dirty="0"/>
              <a:t>Hilfe und Dokumentation: 1</a:t>
            </a:r>
          </a:p>
          <a:p>
            <a:pPr lvl="1"/>
            <a:r>
              <a:rPr lang="de-DE" sz="1800" dirty="0"/>
              <a:t>Konsistenz: 1</a:t>
            </a:r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133E18E-714D-E94A-A91F-0A16FEBFE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677148"/>
              </p:ext>
            </p:extLst>
          </p:nvPr>
        </p:nvGraphicFramePr>
        <p:xfrm>
          <a:off x="7053310" y="1716901"/>
          <a:ext cx="4936067" cy="4869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524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DA57C-F654-4DC7-ADF2-6BB7530A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Negative Resultate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9753B1-5148-4E6C-8712-7E9CB55F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89487-B925-478E-A99B-4729E470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Fehlermeldung Desktop-Version</a:t>
            </a:r>
          </a:p>
          <a:p>
            <a:r>
              <a:rPr lang="de-AT" sz="2000" dirty="0"/>
              <a:t>Last-Minute Flugdatum</a:t>
            </a:r>
          </a:p>
          <a:p>
            <a:r>
              <a:rPr lang="de-AT" sz="2000" dirty="0"/>
              <a:t>Ferienwohnung Reiseziel Fehlermeldung</a:t>
            </a:r>
          </a:p>
          <a:p>
            <a:r>
              <a:rPr lang="de-AT" sz="2000" dirty="0"/>
              <a:t>Auswahl nicht eindeutig zuzuordnen</a:t>
            </a:r>
          </a:p>
          <a:p>
            <a:r>
              <a:rPr lang="de-AT" sz="2000" dirty="0"/>
              <a:t>Falsche Fehlermeldung bei Flughafentransfer</a:t>
            </a:r>
          </a:p>
          <a:p>
            <a:r>
              <a:rPr lang="de-AT" sz="2000" dirty="0"/>
              <a:t>Deals/Last-Minute</a:t>
            </a:r>
          </a:p>
        </p:txBody>
      </p:sp>
    </p:spTree>
    <p:extLst>
      <p:ext uri="{BB962C8B-B14F-4D97-AF65-F5344CB8AC3E}">
        <p14:creationId xmlns:p14="http://schemas.microsoft.com/office/powerpoint/2010/main" val="323358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Fehlermeldung Desktop-Version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83104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Füge Flug bei der Suche nach Hotel mit gleichen Abflugs- und Ankunftsort hinzu </a:t>
            </a:r>
            <a:r>
              <a:rPr lang="de-DE" sz="2000" dirty="0">
                <a:sym typeface="Wingdings" pitchFamily="2" charset="2"/>
              </a:rPr>
              <a:t> Fehlermeldung führt zu Desktop-Version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n01-dl-ästhetik_desktop">
            <a:hlinkClick r:id="" action="ppaction://media"/>
            <a:extLst>
              <a:ext uri="{FF2B5EF4-FFF2-40B4-BE49-F238E27FC236}">
                <a16:creationId xmlns:a16="http://schemas.microsoft.com/office/drawing/2014/main" id="{8F96C526-A103-3B49-BB42-2DDA03752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2" y="1027906"/>
            <a:ext cx="2784332" cy="49499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448ACE7-60A8-1D45-B5B0-7141413F963B}"/>
              </a:ext>
            </a:extLst>
          </p:cNvPr>
          <p:cNvSpPr txBox="1"/>
          <p:nvPr/>
        </p:nvSpPr>
        <p:spPr>
          <a:xfrm>
            <a:off x="8610602" y="5977830"/>
            <a:ext cx="2784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dirty="0"/>
              <a:t>n01-dl-ästhetik_desktop.mp4</a:t>
            </a:r>
            <a:endParaRPr lang="de-AT" sz="10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Last-Minute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066182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Abflugdatum muss in der Zukunft liegen </a:t>
            </a:r>
            <a:r>
              <a:rPr lang="de-DE" sz="2000" dirty="0">
                <a:sym typeface="Wingdings" pitchFamily="2" charset="2"/>
              </a:rPr>
              <a:t> User kann dennoch auch aktuellen Tag auswählen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3,33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Fehlervermeidung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2-dl-fehlervermeidung_lastminutedatum">
            <a:hlinkClick r:id="" action="ppaction://media"/>
            <a:extLst>
              <a:ext uri="{FF2B5EF4-FFF2-40B4-BE49-F238E27FC236}">
                <a16:creationId xmlns:a16="http://schemas.microsoft.com/office/drawing/2014/main" id="{B46EAD6F-4B85-D441-96E6-FDA323A44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0169" y="795553"/>
            <a:ext cx="2787586" cy="4955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645F9A2-2493-2D4F-BD15-83C4B4AC4679}"/>
              </a:ext>
            </a:extLst>
          </p:cNvPr>
          <p:cNvSpPr txBox="1"/>
          <p:nvPr/>
        </p:nvSpPr>
        <p:spPr>
          <a:xfrm>
            <a:off x="8180168" y="5862566"/>
            <a:ext cx="278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de-AT" sz="1000" dirty="0"/>
              <a:t>n02-dl-fehlervermeidung_lastminutedatum.mp4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5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Ferienwohnung Reiseziel Fehlermeldung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907156" cy="4154361"/>
          </a:xfrm>
        </p:spPr>
        <p:txBody>
          <a:bodyPr>
            <a:normAutofit/>
          </a:bodyPr>
          <a:lstStyle/>
          <a:p>
            <a:r>
              <a:rPr lang="de-DE" sz="2000" dirty="0"/>
              <a:t>Suche nach Ferienwohnung ohne Angabe eines Reiseziels </a:t>
            </a:r>
            <a:br>
              <a:rPr lang="de-DE" sz="2000" dirty="0"/>
            </a:br>
            <a:r>
              <a:rPr lang="de-DE" sz="2000" dirty="0">
                <a:sym typeface="Wingdings" pitchFamily="2" charset="2"/>
              </a:rPr>
              <a:t> „Reiseziel </a:t>
            </a:r>
            <a:r>
              <a:rPr lang="de-DE" sz="2000" dirty="0" err="1">
                <a:sym typeface="Wingdings" pitchFamily="2" charset="2"/>
              </a:rPr>
              <a:t>is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required</a:t>
            </a:r>
            <a:r>
              <a:rPr lang="de-DE" sz="2000" dirty="0">
                <a:sym typeface="Wingdings" pitchFamily="2" charset="2"/>
              </a:rPr>
              <a:t>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Fehlermeldungen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iOS</a:t>
            </a:r>
            <a:endParaRPr lang="de-DE" sz="2000" dirty="0">
              <a:solidFill>
                <a:srgbClr val="FFFFFF"/>
              </a:solidFill>
            </a:endParaRPr>
          </a:p>
        </p:txBody>
      </p:sp>
      <p:pic>
        <p:nvPicPr>
          <p:cNvPr id="7" name="n03-dl-fehlermeldung_ferienwohnung">
            <a:hlinkClick r:id="" action="ppaction://media"/>
            <a:extLst>
              <a:ext uri="{FF2B5EF4-FFF2-40B4-BE49-F238E27FC236}">
                <a16:creationId xmlns:a16="http://schemas.microsoft.com/office/drawing/2014/main" id="{21C15419-B590-DA43-8542-160B3F305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7670911" y="1690688"/>
            <a:ext cx="2502036" cy="444806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FFEC59E-BDD4-8946-8B00-11D7C48055A8}"/>
              </a:ext>
            </a:extLst>
          </p:cNvPr>
          <p:cNvSpPr/>
          <p:nvPr/>
        </p:nvSpPr>
        <p:spPr>
          <a:xfrm>
            <a:off x="7670911" y="6252155"/>
            <a:ext cx="24513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n03-dl-fehlermeldung_ferienwohnung.mp4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2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9" y="432719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Auswahl nicht eindeutig zuzuordnen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77520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Hinzufügen von Kindern bei Flüge </a:t>
            </a:r>
            <a:r>
              <a:rPr lang="de-DE" sz="2000" dirty="0">
                <a:sym typeface="Wingdings" pitchFamily="2" charset="2"/>
              </a:rPr>
              <a:t> Auswahl nicht kann nicht zugeordnet werden</a:t>
            </a:r>
          </a:p>
          <a:p>
            <a:pPr marL="0" indent="0">
              <a:buNone/>
            </a:pPr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Sprache des Benutzers verwenden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11" name="Grafik 10" descr="Ein Bild, das Screenshot, drinnen enthält.&#10;&#10;Automatisch generierte Beschreibung">
            <a:extLst>
              <a:ext uri="{FF2B5EF4-FFF2-40B4-BE49-F238E27FC236}">
                <a16:creationId xmlns:a16="http://schemas.microsoft.com/office/drawing/2014/main" id="{420478F4-7858-5C4C-BCA2-62B3948EF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690688"/>
            <a:ext cx="5322570" cy="332660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F4C143A-7EA3-AA4B-9094-07B5180C8933}"/>
              </a:ext>
            </a:extLst>
          </p:cNvPr>
          <p:cNvSpPr/>
          <p:nvPr/>
        </p:nvSpPr>
        <p:spPr>
          <a:xfrm>
            <a:off x="8416582" y="5044201"/>
            <a:ext cx="16466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n04-mg-auswahl-kinder.png</a:t>
            </a:r>
            <a:endParaRPr lang="de-AT" sz="1000" dirty="0">
              <a:latin typeface="Arial" panose="020B0604020202020204" pitchFamily="34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51E7FA3-8A20-44D2-B9EA-D1E4F9654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6" t="64928" r="36353" b="11303"/>
          <a:stretch/>
        </p:blipFill>
        <p:spPr>
          <a:xfrm>
            <a:off x="6950361" y="1717676"/>
            <a:ext cx="4579045" cy="33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0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Falsche Fehlermeldung bei </a:t>
            </a:r>
            <a:r>
              <a:rPr lang="de-AT" b="1" dirty="0" err="1">
                <a:solidFill>
                  <a:srgbClr val="FFFFFF"/>
                </a:solidFill>
              </a:rPr>
              <a:t>Flughafentranser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5005070" cy="4154361"/>
          </a:xfrm>
        </p:spPr>
        <p:txBody>
          <a:bodyPr>
            <a:normAutofit/>
          </a:bodyPr>
          <a:lstStyle/>
          <a:p>
            <a:r>
              <a:rPr lang="de-DE" sz="2000" dirty="0"/>
              <a:t>Flughafentransfer Hin- und Rückfahrt am </a:t>
            </a:r>
            <a:br>
              <a:rPr lang="de-DE" sz="2000" dirty="0"/>
            </a:br>
            <a:r>
              <a:rPr lang="de-DE" sz="2000" dirty="0"/>
              <a:t>selben Tag nicht möglich </a:t>
            </a:r>
            <a:r>
              <a:rPr lang="de-DE" sz="2000" dirty="0">
                <a:sym typeface="Wingdings" pitchFamily="2" charset="2"/>
              </a:rPr>
              <a:t> Fehlermeldung falsch:</a:t>
            </a:r>
            <a:r>
              <a:rPr lang="de-DE" sz="2000" i="1" dirty="0">
                <a:sym typeface="Wingdings" pitchFamily="2" charset="2"/>
              </a:rPr>
              <a:t> </a:t>
            </a:r>
            <a:br>
              <a:rPr lang="de-DE" sz="2000" i="1" dirty="0">
                <a:sym typeface="Wingdings" pitchFamily="2" charset="2"/>
              </a:rPr>
            </a:br>
            <a:r>
              <a:rPr lang="de-DE" sz="2000" i="1" dirty="0">
                <a:sym typeface="Wingdings" pitchFamily="2" charset="2"/>
              </a:rPr>
              <a:t>„Der Abflug muss mindestens zwei Stunden nach der Ankunft stattfinden.“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Gute Fehlermeldung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Safari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</a:t>
            </a:r>
            <a:r>
              <a:rPr lang="de-DE" sz="2000" dirty="0" err="1">
                <a:sym typeface="Wingdings" pitchFamily="2" charset="2"/>
              </a:rPr>
              <a:t>macOS</a:t>
            </a:r>
            <a:endParaRPr lang="de-DE" sz="2000" dirty="0"/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302C9F-90B5-DF4D-A751-7E21D841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11" y="2764791"/>
            <a:ext cx="5606288" cy="35039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C59A57-0430-9542-86FF-0C3DC67D4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t="28113" r="47841" b="65488"/>
          <a:stretch/>
        </p:blipFill>
        <p:spPr>
          <a:xfrm>
            <a:off x="5979011" y="1588770"/>
            <a:ext cx="5943483" cy="70704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423D1B8-D11B-714C-9309-8B63FE5EEC49}"/>
              </a:ext>
            </a:extLst>
          </p:cNvPr>
          <p:cNvSpPr/>
          <p:nvPr/>
        </p:nvSpPr>
        <p:spPr>
          <a:xfrm>
            <a:off x="7772102" y="6317139"/>
            <a:ext cx="2020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n05-mg-falsche-fehlermeldung.png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6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Deals/Last Minute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502580" cy="4154361"/>
          </a:xfrm>
        </p:spPr>
        <p:txBody>
          <a:bodyPr>
            <a:normAutofit/>
          </a:bodyPr>
          <a:lstStyle/>
          <a:p>
            <a:pPr marL="285750" indent="-285750"/>
            <a:r>
              <a:rPr lang="de-DE" sz="2000" dirty="0">
                <a:sym typeface="Wingdings" pitchFamily="2" charset="2"/>
              </a:rPr>
              <a:t>Ein klarer Unterschied zwischen „Deals“ und "Last Minute“ ist auf erstem Blick nicht erkennbar.  </a:t>
            </a:r>
          </a:p>
          <a:p>
            <a:pPr marL="285750" indent="-285750"/>
            <a:endParaRPr lang="de-D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Schweregrad: 3,00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Heuristik: Konsistenz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Browser: Chrome	</a:t>
            </a:r>
          </a:p>
          <a:p>
            <a:pPr marL="0" indent="0">
              <a:buNone/>
            </a:pPr>
            <a:r>
              <a:rPr lang="de-DE" sz="2000" dirty="0">
                <a:sym typeface="Wingdings" pitchFamily="2" charset="2"/>
              </a:rPr>
              <a:t>Betriebssystem: Windows</a:t>
            </a:r>
            <a:endParaRPr lang="de-DE" sz="2000" dirty="0"/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9" name="n06-TD-Deals">
            <a:hlinkClick r:id="" action="ppaction://media"/>
            <a:extLst>
              <a:ext uri="{FF2B5EF4-FFF2-40B4-BE49-F238E27FC236}">
                <a16:creationId xmlns:a16="http://schemas.microsoft.com/office/drawing/2014/main" id="{6ABE730A-E990-CB44-8288-24C884FE2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590" r="1654" b="2920"/>
          <a:stretch/>
        </p:blipFill>
        <p:spPr>
          <a:xfrm>
            <a:off x="4866611" y="1846090"/>
            <a:ext cx="6920144" cy="348128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A9E1A36-8B9D-604C-8A8C-50F17CE86652}"/>
              </a:ext>
            </a:extLst>
          </p:cNvPr>
          <p:cNvSpPr/>
          <p:nvPr/>
        </p:nvSpPr>
        <p:spPr>
          <a:xfrm>
            <a:off x="8167899" y="5545018"/>
            <a:ext cx="1151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de-AT" sz="1000" dirty="0"/>
              <a:t>n06-TD-Deals.mp4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9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E78D-0DFB-4C81-B902-FCACD075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Positive </a:t>
            </a:r>
            <a:r>
              <a:rPr lang="de-AT" b="1" dirty="0" err="1">
                <a:solidFill>
                  <a:srgbClr val="FFFFFF"/>
                </a:solidFill>
              </a:rPr>
              <a:t>Resulate</a:t>
            </a:r>
            <a:endParaRPr lang="de-AT" b="1" dirty="0">
              <a:solidFill>
                <a:srgbClr val="FFFFFF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B32CE2-AFAA-4A53-AA20-E27FFF32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F7A73E-92F4-4392-AC81-86E33819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de-AT" sz="2000" dirty="0"/>
              <a:t>Gute Fehlermeldungen</a:t>
            </a:r>
          </a:p>
          <a:p>
            <a:r>
              <a:rPr lang="de-AT" sz="2000" dirty="0"/>
              <a:t>Hilfestellungen</a:t>
            </a:r>
          </a:p>
          <a:p>
            <a:r>
              <a:rPr lang="de-AT" sz="2000" dirty="0"/>
              <a:t>Fehlervermeidung Flugdatum</a:t>
            </a:r>
          </a:p>
          <a:p>
            <a:r>
              <a:rPr lang="de-AT" sz="2000" dirty="0"/>
              <a:t>Strukturierte Grundfunktionalitäten</a:t>
            </a:r>
          </a:p>
        </p:txBody>
      </p:sp>
    </p:spTree>
    <p:extLst>
      <p:ext uri="{BB962C8B-B14F-4D97-AF65-F5344CB8AC3E}">
        <p14:creationId xmlns:p14="http://schemas.microsoft.com/office/powerpoint/2010/main" val="1589656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Gute Fehlermeldungen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7351642" cy="4154361"/>
          </a:xfrm>
        </p:spPr>
        <p:txBody>
          <a:bodyPr>
            <a:normAutofit/>
          </a:bodyPr>
          <a:lstStyle/>
          <a:p>
            <a:r>
              <a:rPr lang="de-AT" sz="2000" dirty="0"/>
              <a:t>Die Fehlermeldungen sind für alle Altersgruppen verständlich formuliert.</a:t>
            </a:r>
          </a:p>
          <a:p>
            <a:endParaRPr lang="de-DE" sz="2000" dirty="0"/>
          </a:p>
          <a:p>
            <a:pPr marL="0" lvl="0" indent="0">
              <a:buNone/>
            </a:pPr>
            <a:r>
              <a:rPr lang="de-AT" sz="2000" dirty="0"/>
              <a:t>Schweregrad: 3,67 </a:t>
            </a:r>
          </a:p>
          <a:p>
            <a:pPr marL="0" lvl="0" indent="0">
              <a:buNone/>
            </a:pPr>
            <a:r>
              <a:rPr lang="de-AT" sz="2000" dirty="0"/>
              <a:t>Heuristik: Gute Fehlermeldung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Windows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CD0FDA-C18F-504B-914A-A1C8CC01E7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8"/>
          <a:stretch/>
        </p:blipFill>
        <p:spPr bwMode="auto">
          <a:xfrm>
            <a:off x="8610602" y="1442132"/>
            <a:ext cx="2541008" cy="43654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59CE67F-C52A-354B-93E6-4759ADBD91A8}"/>
              </a:ext>
            </a:extLst>
          </p:cNvPr>
          <p:cNvSpPr/>
          <p:nvPr/>
        </p:nvSpPr>
        <p:spPr>
          <a:xfrm>
            <a:off x="9156520" y="5807630"/>
            <a:ext cx="15504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p01-dl-fehlermeldung.png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1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29713A-5385-4889-8516-87C83973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7DAC5-51FF-4F62-92D5-799B23FB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rgbClr val="FFFFFF"/>
                </a:solidFill>
              </a:rPr>
              <a:t>Beschreibung der Website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Benutzerprofile</a:t>
            </a:r>
          </a:p>
          <a:p>
            <a:pPr lvl="1"/>
            <a:r>
              <a:rPr lang="de-AT" sz="2000" dirty="0" err="1">
                <a:solidFill>
                  <a:srgbClr val="FFFFFF"/>
                </a:solidFill>
              </a:rPr>
              <a:t>Personas</a:t>
            </a:r>
            <a:endParaRPr lang="de-AT" sz="2000" dirty="0">
              <a:solidFill>
                <a:srgbClr val="FFFFFF"/>
              </a:solidFill>
            </a:endParaRPr>
          </a:p>
          <a:p>
            <a:r>
              <a:rPr lang="de-AT" sz="2000" dirty="0">
                <a:solidFill>
                  <a:srgbClr val="FFFFFF"/>
                </a:solidFill>
              </a:rPr>
              <a:t>Evaluierungsumgebungen</a:t>
            </a:r>
          </a:p>
          <a:p>
            <a:r>
              <a:rPr lang="de-AT" sz="2000" dirty="0">
                <a:solidFill>
                  <a:srgbClr val="FFFFFF"/>
                </a:solidFill>
              </a:rPr>
              <a:t>Übersicht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Probleme</a:t>
            </a:r>
          </a:p>
          <a:p>
            <a:pPr lvl="1"/>
            <a:r>
              <a:rPr lang="de-AT" sz="2000" dirty="0">
                <a:solidFill>
                  <a:srgbClr val="FFFFFF"/>
                </a:solidFill>
              </a:rPr>
              <a:t>Positiven Aspekte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schwerwiegendsten Probleme</a:t>
            </a:r>
          </a:p>
          <a:p>
            <a:r>
              <a:rPr lang="de-AT" sz="2000" dirty="0">
                <a:solidFill>
                  <a:srgbClr val="FFFFFF"/>
                </a:solidFill>
              </a:rPr>
              <a:t>Erklärung der positivsten Aspekte</a:t>
            </a:r>
          </a:p>
          <a:p>
            <a:endParaRPr lang="de-A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Hilfestellungen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4865913" cy="4154361"/>
          </a:xfrm>
        </p:spPr>
        <p:txBody>
          <a:bodyPr>
            <a:normAutofit/>
          </a:bodyPr>
          <a:lstStyle/>
          <a:p>
            <a:r>
              <a:rPr lang="de-AT" sz="2000" dirty="0"/>
              <a:t>Übersichtliche Darstellung von Hilfestellungen und Erklärungen.</a:t>
            </a:r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/>
              <a:t>Schweregrad: 3,67 </a:t>
            </a:r>
          </a:p>
          <a:p>
            <a:pPr marL="0" indent="0">
              <a:buNone/>
            </a:pPr>
            <a:r>
              <a:rPr lang="de-AT" sz="2000" dirty="0"/>
              <a:t>Heuristik: Hilfe und Dokumentation</a:t>
            </a:r>
          </a:p>
          <a:p>
            <a:pPr marL="0" indent="0">
              <a:buNone/>
            </a:pPr>
            <a:r>
              <a:rPr lang="de-AT" sz="2000" dirty="0"/>
              <a:t>Browser: Chrome</a:t>
            </a:r>
          </a:p>
          <a:p>
            <a:pPr marL="0" indent="0">
              <a:buNone/>
            </a:pPr>
            <a:r>
              <a:rPr lang="de-AT" sz="2000" dirty="0"/>
              <a:t>Betriebssystem: Windows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, Monitor, Computer, Laptop enthält.&#10;&#10;Automatisch generierte Beschreibung">
            <a:extLst>
              <a:ext uri="{FF2B5EF4-FFF2-40B4-BE49-F238E27FC236}">
                <a16:creationId xmlns:a16="http://schemas.microsoft.com/office/drawing/2014/main" id="{755E8709-526F-7440-A466-D2C5C4CBDD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4474" r="-137" b="4573"/>
          <a:stretch/>
        </p:blipFill>
        <p:spPr bwMode="auto">
          <a:xfrm>
            <a:off x="4974895" y="1709007"/>
            <a:ext cx="6838950" cy="35433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D5343B8-75F6-824B-8AD5-B9D6EF811FB2}"/>
              </a:ext>
            </a:extLst>
          </p:cNvPr>
          <p:cNvSpPr/>
          <p:nvPr/>
        </p:nvSpPr>
        <p:spPr>
          <a:xfrm>
            <a:off x="7505825" y="5483228"/>
            <a:ext cx="10695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p02-TD-Hilfe.png</a:t>
            </a:r>
          </a:p>
        </p:txBody>
      </p:sp>
    </p:spTree>
    <p:extLst>
      <p:ext uri="{BB962C8B-B14F-4D97-AF65-F5344CB8AC3E}">
        <p14:creationId xmlns:p14="http://schemas.microsoft.com/office/powerpoint/2010/main" val="92765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Fehlervermeidung Flugdatum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6404428" cy="4154361"/>
          </a:xfrm>
        </p:spPr>
        <p:txBody>
          <a:bodyPr>
            <a:normAutofit/>
          </a:bodyPr>
          <a:lstStyle/>
          <a:p>
            <a:pPr lvl="0"/>
            <a:r>
              <a:rPr lang="de-AT" sz="2000" dirty="0"/>
              <a:t>Das Abflugdatum kann nicht vor dem Ankunftsdatum liegen.</a:t>
            </a:r>
          </a:p>
          <a:p>
            <a:pPr lvl="0"/>
            <a:endParaRPr lang="de-AT" sz="2000" dirty="0"/>
          </a:p>
          <a:p>
            <a:pPr marL="0" lvl="0" indent="0">
              <a:buNone/>
            </a:pPr>
            <a:r>
              <a:rPr lang="de-AT" sz="2000" dirty="0"/>
              <a:t>Schweregrad: 3,33 </a:t>
            </a:r>
          </a:p>
          <a:p>
            <a:pPr marL="0" lvl="0" indent="0">
              <a:buNone/>
            </a:pPr>
            <a:r>
              <a:rPr lang="de-AT" sz="2000" dirty="0"/>
              <a:t>Heuristik: Fehlervermeidung</a:t>
            </a:r>
          </a:p>
          <a:p>
            <a:pPr marL="0" lvl="0" indent="0">
              <a:buNone/>
            </a:pPr>
            <a:r>
              <a:rPr lang="de-AT" sz="2000" dirty="0"/>
              <a:t>Browser: Chrome</a:t>
            </a:r>
          </a:p>
          <a:p>
            <a:pPr marL="0" lvl="0" indent="0">
              <a:buNone/>
            </a:pPr>
            <a:r>
              <a:rPr lang="de-AT" sz="2000" dirty="0"/>
              <a:t>Betriebssystem: iOS</a:t>
            </a:r>
          </a:p>
          <a:p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p03-dl-fehlervermeidung_datepicker">
            <a:hlinkClick r:id="" action="ppaction://media"/>
            <a:extLst>
              <a:ext uri="{FF2B5EF4-FFF2-40B4-BE49-F238E27FC236}">
                <a16:creationId xmlns:a16="http://schemas.microsoft.com/office/drawing/2014/main" id="{A6201880-AB42-8444-A12A-7869C37EC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1073" y="1531938"/>
            <a:ext cx="2612827" cy="464502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71FFC08-B2D9-FD4B-98DF-55C2E3B232CD}"/>
              </a:ext>
            </a:extLst>
          </p:cNvPr>
          <p:cNvSpPr/>
          <p:nvPr/>
        </p:nvSpPr>
        <p:spPr>
          <a:xfrm>
            <a:off x="8390302" y="6246654"/>
            <a:ext cx="23743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p03-dl-fehlervermeidung_datepicker.mp4</a:t>
            </a:r>
          </a:p>
        </p:txBody>
      </p:sp>
    </p:spTree>
    <p:extLst>
      <p:ext uri="{BB962C8B-B14F-4D97-AF65-F5344CB8AC3E}">
        <p14:creationId xmlns:p14="http://schemas.microsoft.com/office/powerpoint/2010/main" val="192139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FFFFFF"/>
                </a:solidFill>
              </a:rPr>
              <a:t>Strukturierte Grundfunktionalitäten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02" y="1590261"/>
            <a:ext cx="10515598" cy="4680997"/>
          </a:xfrm>
        </p:spPr>
        <p:txBody>
          <a:bodyPr>
            <a:normAutofit fontScale="47500" lnSpcReduction="20000"/>
          </a:bodyPr>
          <a:lstStyle/>
          <a:p>
            <a:pPr marL="285750" indent="-285750"/>
            <a:r>
              <a:rPr lang="de-DE" sz="4200" dirty="0">
                <a:sym typeface="Wingdings" pitchFamily="2" charset="2"/>
              </a:rPr>
              <a:t>Verständliche Darstellung der Möglichkeiten des Nutzers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Bilder ergänzen Text</a:t>
            </a:r>
          </a:p>
          <a:p>
            <a:pPr marL="285750" indent="-285750"/>
            <a:r>
              <a:rPr lang="de-DE" sz="4200" dirty="0">
                <a:sym typeface="Wingdings" pitchFamily="2" charset="2"/>
              </a:rPr>
              <a:t>z.B.: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Flüge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Hin- und Rückflug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Nur Hinflug</a:t>
            </a:r>
          </a:p>
          <a:p>
            <a:pPr marL="1200150" lvl="2" indent="-285750"/>
            <a:r>
              <a:rPr lang="de-DE" sz="4200" dirty="0">
                <a:sym typeface="Wingdings" pitchFamily="2" charset="2"/>
              </a:rPr>
              <a:t>Mehrere Reiseziele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Hotels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Flug + Hotel</a:t>
            </a:r>
          </a:p>
          <a:p>
            <a:pPr marL="742950" lvl="1" indent="-285750"/>
            <a:r>
              <a:rPr lang="de-DE" sz="4200" dirty="0">
                <a:sym typeface="Wingdings" pitchFamily="2" charset="2"/>
              </a:rPr>
              <a:t>Pauschalreisen </a:t>
            </a:r>
          </a:p>
          <a:p>
            <a:pPr marL="285750" indent="-285750"/>
            <a:endParaRPr lang="de-DE" sz="42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Positivität: 3,00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Heuristik: Ästhetik und minimales Design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Browser: Chrome</a:t>
            </a:r>
          </a:p>
          <a:p>
            <a:pPr marL="0" indent="0">
              <a:buNone/>
            </a:pPr>
            <a:r>
              <a:rPr lang="de-DE" sz="4200" dirty="0">
                <a:sym typeface="Wingdings" pitchFamily="2" charset="2"/>
              </a:rPr>
              <a:t>Betriebssystem: iOS</a:t>
            </a:r>
            <a:endParaRPr lang="de-DE" sz="4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7F4DF5-D106-0247-AA7B-FCF204F7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77" y="1336571"/>
            <a:ext cx="2724564" cy="48436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B10E28D-13AD-E64E-8302-506CCFE30A80}"/>
              </a:ext>
            </a:extLst>
          </p:cNvPr>
          <p:cNvSpPr/>
          <p:nvPr/>
        </p:nvSpPr>
        <p:spPr>
          <a:xfrm>
            <a:off x="9070375" y="6271259"/>
            <a:ext cx="11993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de-AT" sz="1000" dirty="0"/>
              <a:t>p04-dl-ästhetik.png</a:t>
            </a:r>
            <a:endParaRPr lang="de-AT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9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/>
              <a:t>Auslegung auf die Zielgruppe</a:t>
            </a:r>
          </a:p>
          <a:p>
            <a:r>
              <a:rPr lang="de-DE" sz="2000" dirty="0"/>
              <a:t>Desktop VS Mobile</a:t>
            </a:r>
          </a:p>
          <a:p>
            <a:r>
              <a:rPr lang="de-DE" sz="2000" dirty="0"/>
              <a:t>Allgemein Positives</a:t>
            </a:r>
          </a:p>
          <a:p>
            <a:r>
              <a:rPr lang="de-DE" sz="2000" dirty="0"/>
              <a:t>Allgemein Negatives</a:t>
            </a: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81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615" y="2764556"/>
            <a:ext cx="55275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400" b="1" dirty="0">
                <a:solidFill>
                  <a:srgbClr val="FFFFFF"/>
                </a:solidFill>
              </a:rPr>
              <a:t>Vielen Dank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86759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7C38E6-2649-C14B-A273-00EDB30B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Beschreibung der Website: </a:t>
            </a:r>
            <a:r>
              <a:rPr lang="de-DE" b="1" dirty="0" err="1">
                <a:solidFill>
                  <a:srgbClr val="FFFFFF"/>
                </a:solidFill>
              </a:rPr>
              <a:t>www.expedia.at</a:t>
            </a:r>
            <a:endParaRPr lang="de-DE" b="1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27908-7E19-1041-B7CB-4C1EF9DE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Webportal zum Buchen von Reisen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Buchen von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Hotel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Flug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Mietwagen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Preise verschiedener Angebotskombinationen vergleichen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Vermieter: Unterkunft inserieren</a:t>
            </a:r>
          </a:p>
        </p:txBody>
      </p:sp>
    </p:spTree>
    <p:extLst>
      <p:ext uri="{BB962C8B-B14F-4D97-AF65-F5344CB8AC3E}">
        <p14:creationId xmlns:p14="http://schemas.microsoft.com/office/powerpoint/2010/main" val="181597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1C9B34-F3B2-0D4B-84F4-DDE571FF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Benutzerprofile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9F-D4FD-6044-9E77-1D598DC2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Reisen im dienstlichen und im Privatbereich</a:t>
            </a:r>
          </a:p>
          <a:p>
            <a:r>
              <a:rPr lang="de-DE" sz="2000" dirty="0">
                <a:solidFill>
                  <a:srgbClr val="FFFFFF"/>
                </a:solidFill>
              </a:rPr>
              <a:t>Altersgruppe: variiert sehr stark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Zwischen 18 und 60 Jahre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Benutzerprofile speziell: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Lastminute/Deals: jüngere Personen mit engem Budget </a:t>
            </a:r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 günstige Schnäppchen finden</a:t>
            </a:r>
          </a:p>
          <a:p>
            <a:r>
              <a:rPr lang="de-DE" sz="2000" dirty="0">
                <a:solidFill>
                  <a:srgbClr val="FFFFFF"/>
                </a:solidFill>
                <a:sym typeface="Wingdings" pitchFamily="2" charset="2"/>
              </a:rPr>
              <a:t>Siehe </a:t>
            </a:r>
            <a:r>
              <a:rPr lang="de-DE" sz="2000" dirty="0" err="1">
                <a:solidFill>
                  <a:srgbClr val="FFFFFF"/>
                </a:solidFill>
                <a:sym typeface="Wingdings" pitchFamily="2" charset="2"/>
              </a:rPr>
              <a:t>Personas</a:t>
            </a:r>
            <a:endParaRPr lang="de-DE" sz="2000" dirty="0">
              <a:solidFill>
                <a:srgbClr val="FFFFFF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179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Anna Grey, 67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02574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„Life </a:t>
            </a:r>
            <a:r>
              <a:rPr lang="de-AT" i="1" dirty="0" err="1">
                <a:solidFill>
                  <a:schemeClr val="bg1"/>
                </a:solidFill>
              </a:rPr>
              <a:t>is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short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to</a:t>
            </a:r>
            <a:r>
              <a:rPr lang="de-AT" i="1" dirty="0">
                <a:solidFill>
                  <a:schemeClr val="bg1"/>
                </a:solidFill>
              </a:rPr>
              <a:t> </a:t>
            </a:r>
            <a:r>
              <a:rPr lang="de-AT" i="1" dirty="0" err="1">
                <a:solidFill>
                  <a:schemeClr val="bg1"/>
                </a:solidFill>
              </a:rPr>
              <a:t>stay</a:t>
            </a:r>
            <a:r>
              <a:rPr lang="de-AT" i="1" dirty="0">
                <a:solidFill>
                  <a:schemeClr val="bg1"/>
                </a:solidFill>
              </a:rPr>
              <a:t> at </a:t>
            </a:r>
            <a:r>
              <a:rPr lang="de-AT" i="1" dirty="0" err="1">
                <a:solidFill>
                  <a:schemeClr val="bg1"/>
                </a:solidFill>
              </a:rPr>
              <a:t>home</a:t>
            </a:r>
            <a:r>
              <a:rPr lang="de-AT" i="1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about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Making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Learning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languages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Comfortable</a:t>
            </a:r>
            <a:r>
              <a:rPr lang="de-AT" dirty="0"/>
              <a:t> </a:t>
            </a:r>
            <a:r>
              <a:rPr lang="de-AT" dirty="0" err="1"/>
              <a:t>traveling</a:t>
            </a:r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bored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People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aren‘t</a:t>
            </a:r>
            <a:r>
              <a:rPr lang="de-AT" dirty="0"/>
              <a:t> open-</a:t>
            </a:r>
            <a:r>
              <a:rPr lang="de-AT" dirty="0" err="1"/>
              <a:t>minded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Politics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Her </a:t>
            </a:r>
            <a:r>
              <a:rPr lang="de-AT" dirty="0" err="1"/>
              <a:t>husband</a:t>
            </a:r>
            <a:r>
              <a:rPr lang="de-AT" dirty="0"/>
              <a:t> </a:t>
            </a:r>
            <a:r>
              <a:rPr lang="de-AT" dirty="0" err="1"/>
              <a:t>passed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nine</a:t>
            </a:r>
            <a:r>
              <a:rPr lang="de-AT" dirty="0"/>
              <a:t> </a:t>
            </a:r>
            <a:r>
              <a:rPr lang="de-AT" dirty="0" err="1"/>
              <a:t>years</a:t>
            </a:r>
            <a:r>
              <a:rPr lang="de-AT" dirty="0"/>
              <a:t> </a:t>
            </a:r>
            <a:r>
              <a:rPr lang="de-AT" dirty="0" err="1"/>
              <a:t>ago</a:t>
            </a:r>
            <a:r>
              <a:rPr lang="de-AT" dirty="0"/>
              <a:t>. </a:t>
            </a:r>
            <a:r>
              <a:rPr lang="de-AT" dirty="0" err="1"/>
              <a:t>Since</a:t>
            </a:r>
            <a:r>
              <a:rPr lang="de-AT" dirty="0"/>
              <a:t>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travels</a:t>
            </a:r>
            <a:r>
              <a:rPr lang="de-AT" dirty="0"/>
              <a:t> </a:t>
            </a:r>
            <a:r>
              <a:rPr lang="de-AT" dirty="0" err="1"/>
              <a:t>around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friends</a:t>
            </a:r>
            <a:r>
              <a:rPr lang="de-AT" dirty="0"/>
              <a:t> and </a:t>
            </a:r>
            <a:r>
              <a:rPr lang="de-AT" dirty="0" err="1"/>
              <a:t>discovers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 </a:t>
            </a:r>
            <a:r>
              <a:rPr lang="de-AT" dirty="0" err="1"/>
              <a:t>cultures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Kind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Loves </a:t>
            </a:r>
            <a:r>
              <a:rPr lang="de-AT" sz="1600" dirty="0" err="1">
                <a:latin typeface="Arial Rounded MT Bold" panose="020F0704030504030204" pitchFamily="34" charset="0"/>
              </a:rPr>
              <a:t>animals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Adventurous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5ED6F2-54DB-42B8-9C46-CB382D99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9" t="3843" r="31949" b="26212"/>
          <a:stretch/>
        </p:blipFill>
        <p:spPr>
          <a:xfrm>
            <a:off x="422030" y="1201758"/>
            <a:ext cx="2025748" cy="274102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672101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10182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8" y="3829037"/>
            <a:ext cx="145954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155213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13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Jason </a:t>
            </a:r>
            <a:r>
              <a:rPr lang="de-AT" b="1" dirty="0">
                <a:solidFill>
                  <a:schemeClr val="bg1"/>
                </a:solidFill>
              </a:rPr>
              <a:t>Huang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23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1" y="3991651"/>
            <a:ext cx="2302412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1600" i="1" dirty="0">
                <a:solidFill>
                  <a:schemeClr val="bg1"/>
                </a:solidFill>
              </a:rPr>
              <a:t>„</a:t>
            </a:r>
            <a:r>
              <a:rPr lang="en-US" sz="1600" i="1" dirty="0">
                <a:solidFill>
                  <a:schemeClr val="bg1"/>
                </a:solidFill>
              </a:rPr>
              <a:t>In every walk with nature, one receives far more than he seeks.”</a:t>
            </a:r>
            <a:endParaRPr lang="de-AT" sz="1600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Broaden</a:t>
            </a:r>
            <a:r>
              <a:rPr lang="de-AT" dirty="0"/>
              <a:t> </a:t>
            </a:r>
            <a:r>
              <a:rPr lang="de-AT" dirty="0" err="1"/>
              <a:t>horizon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Meeting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(Hitch-)</a:t>
            </a:r>
            <a:r>
              <a:rPr lang="de-AT" dirty="0" err="1"/>
              <a:t>hiking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Going</a:t>
            </a:r>
            <a:r>
              <a:rPr lang="de-AT" dirty="0"/>
              <a:t> on </a:t>
            </a:r>
            <a:r>
              <a:rPr lang="de-AT" dirty="0" err="1"/>
              <a:t>adventures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Society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Suppression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War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/>
              <a:t>After he </a:t>
            </a:r>
            <a:r>
              <a:rPr lang="de-AT" dirty="0" err="1"/>
              <a:t>graduated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Highschool</a:t>
            </a:r>
            <a:r>
              <a:rPr lang="de-AT" dirty="0"/>
              <a:t> he </a:t>
            </a:r>
            <a:r>
              <a:rPr lang="de-AT" dirty="0" err="1"/>
              <a:t>decided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dirty="0"/>
              <a:t> </a:t>
            </a:r>
            <a:r>
              <a:rPr lang="de-AT" dirty="0" err="1"/>
              <a:t>nature</a:t>
            </a:r>
            <a:r>
              <a:rPr lang="de-AT" dirty="0"/>
              <a:t> and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beatiful</a:t>
            </a:r>
            <a:r>
              <a:rPr lang="de-AT" dirty="0"/>
              <a:t> </a:t>
            </a:r>
            <a:r>
              <a:rPr lang="de-AT" dirty="0" err="1"/>
              <a:t>places</a:t>
            </a:r>
            <a:r>
              <a:rPr lang="de-AT" dirty="0"/>
              <a:t> Earth </a:t>
            </a:r>
            <a:r>
              <a:rPr lang="de-AT" dirty="0" err="1"/>
              <a:t>has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offer</a:t>
            </a:r>
            <a:r>
              <a:rPr lang="de-AT" dirty="0"/>
              <a:t>.  As </a:t>
            </a:r>
            <a:r>
              <a:rPr lang="de-AT" dirty="0" err="1"/>
              <a:t>he‘s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young</a:t>
            </a:r>
            <a:r>
              <a:rPr lang="de-AT" dirty="0"/>
              <a:t>, he </a:t>
            </a:r>
            <a:r>
              <a:rPr lang="de-AT" dirty="0" err="1"/>
              <a:t>has</a:t>
            </a:r>
            <a:r>
              <a:rPr lang="de-AT" dirty="0"/>
              <a:t> a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budget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travelling</a:t>
            </a:r>
            <a:r>
              <a:rPr lang="de-AT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812178"/>
            <a:ext cx="25743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Personality: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Spontanious</a:t>
            </a: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Happy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sz="1600" dirty="0">
              <a:latin typeface="Arial Rounded MT Bold" panose="020F0704030504030204" pitchFamily="34" charset="0"/>
            </a:endParaRP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1903828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5"/>
            <a:ext cx="29835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1552133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65012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7" y="4368272"/>
            <a:ext cx="1162932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26" name="Picture 2" descr="Bildergebnis fÃ¼r hiker">
            <a:extLst>
              <a:ext uri="{FF2B5EF4-FFF2-40B4-BE49-F238E27FC236}">
                <a16:creationId xmlns:a16="http://schemas.microsoft.com/office/drawing/2014/main" id="{CA410CF2-368A-49AA-B7EA-158EA3E7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2256" r="9542"/>
          <a:stretch/>
        </p:blipFill>
        <p:spPr bwMode="auto">
          <a:xfrm>
            <a:off x="422030" y="1308848"/>
            <a:ext cx="2025747" cy="26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3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0F40CC-3527-4017-A061-EF1D5ADBCF0E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C33BB7-8343-447B-9105-43CF7B7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05156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+mn-lt"/>
              </a:rPr>
              <a:t>Family </a:t>
            </a:r>
            <a:r>
              <a:rPr lang="de-AT" dirty="0" err="1">
                <a:solidFill>
                  <a:schemeClr val="bg1"/>
                </a:solidFill>
                <a:latin typeface="+mn-lt"/>
              </a:rPr>
              <a:t>Skelter</a:t>
            </a:r>
            <a:r>
              <a:rPr lang="de-AT" dirty="0">
                <a:solidFill>
                  <a:schemeClr val="bg1"/>
                </a:solidFill>
                <a:latin typeface="+mn-lt"/>
              </a:rPr>
              <a:t>, 50/48/14/10/6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4B5C0C-25F6-4A77-9C63-7E38CFFC1CD3}"/>
              </a:ext>
            </a:extLst>
          </p:cNvPr>
          <p:cNvSpPr txBox="1"/>
          <p:nvPr/>
        </p:nvSpPr>
        <p:spPr>
          <a:xfrm>
            <a:off x="422030" y="3721941"/>
            <a:ext cx="284636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i="1" dirty="0">
                <a:solidFill>
                  <a:schemeClr val="bg1"/>
                </a:solidFill>
              </a:rPr>
              <a:t>„</a:t>
            </a:r>
            <a:r>
              <a:rPr lang="en-US" i="1" dirty="0">
                <a:solidFill>
                  <a:schemeClr val="bg1"/>
                </a:solidFill>
              </a:rPr>
              <a:t>The most important thing in the world is family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and love”</a:t>
            </a:r>
            <a:endParaRPr lang="de-AT" i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73D35A-D87A-45A2-984C-75BB5BC410DC}"/>
              </a:ext>
            </a:extLst>
          </p:cNvPr>
          <p:cNvSpPr txBox="1"/>
          <p:nvPr/>
        </p:nvSpPr>
        <p:spPr>
          <a:xfrm>
            <a:off x="3488787" y="1640034"/>
            <a:ext cx="597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Goals: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Relaxing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/>
              <a:t>Not </a:t>
            </a:r>
            <a:r>
              <a:rPr lang="de-AT" dirty="0" err="1"/>
              <a:t>worrying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anything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holiday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great</a:t>
            </a:r>
            <a:r>
              <a:rPr lang="de-AT" dirty="0"/>
              <a:t> time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family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 err="1">
                <a:latin typeface="Arial Rounded MT Bold" panose="020F0704030504030204" pitchFamily="34" charset="0"/>
              </a:rPr>
              <a:t>Frustrations</a:t>
            </a:r>
            <a:r>
              <a:rPr lang="de-AT" dirty="0">
                <a:latin typeface="Arial Rounded MT Bold" panose="020F070403050403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Delayed</a:t>
            </a:r>
            <a:r>
              <a:rPr lang="de-AT" dirty="0"/>
              <a:t> </a:t>
            </a:r>
            <a:r>
              <a:rPr lang="de-AT" dirty="0" err="1"/>
              <a:t>flights</a:t>
            </a:r>
            <a:endParaRPr lang="de-A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dirty="0" err="1"/>
              <a:t>Overpriced</a:t>
            </a:r>
            <a:r>
              <a:rPr lang="de-AT" dirty="0"/>
              <a:t> </a:t>
            </a:r>
            <a:r>
              <a:rPr lang="de-AT" dirty="0" err="1"/>
              <a:t>hotels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A8E5CE-4E63-4F27-AF3C-1F31AA0D6077}"/>
              </a:ext>
            </a:extLst>
          </p:cNvPr>
          <p:cNvSpPr txBox="1"/>
          <p:nvPr/>
        </p:nvSpPr>
        <p:spPr>
          <a:xfrm>
            <a:off x="3488787" y="4660005"/>
            <a:ext cx="6199164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dirty="0">
                <a:latin typeface="Arial Rounded MT Bold" panose="020F0704030504030204" pitchFamily="34" charset="0"/>
              </a:rPr>
              <a:t>Bio:</a:t>
            </a:r>
          </a:p>
          <a:p>
            <a:r>
              <a:rPr lang="de-AT" dirty="0">
                <a:solidFill>
                  <a:schemeClr val="tx1"/>
                </a:solidFill>
              </a:rPr>
              <a:t>A </a:t>
            </a:r>
            <a:r>
              <a:rPr lang="de-AT" dirty="0" err="1">
                <a:solidFill>
                  <a:schemeClr val="tx1"/>
                </a:solidFill>
              </a:rPr>
              <a:t>typical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family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that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usually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spends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their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holiday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with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week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relax and </a:t>
            </a:r>
            <a:r>
              <a:rPr lang="de-AT" dirty="0" err="1">
                <a:solidFill>
                  <a:schemeClr val="tx1"/>
                </a:solidFill>
              </a:rPr>
              <a:t>take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some</a:t>
            </a:r>
            <a:r>
              <a:rPr lang="de-AT" dirty="0">
                <a:solidFill>
                  <a:schemeClr val="tx1"/>
                </a:solidFill>
              </a:rPr>
              <a:t> time off. </a:t>
            </a:r>
            <a:r>
              <a:rPr lang="de-AT" dirty="0" err="1">
                <a:solidFill>
                  <a:schemeClr val="tx1"/>
                </a:solidFill>
              </a:rPr>
              <a:t>From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to</a:t>
            </a:r>
            <a:r>
              <a:rPr lang="de-AT" dirty="0">
                <a:solidFill>
                  <a:schemeClr val="tx1"/>
                </a:solidFill>
              </a:rPr>
              <a:t> time </a:t>
            </a:r>
            <a:r>
              <a:rPr lang="de-AT" dirty="0" err="1">
                <a:solidFill>
                  <a:schemeClr val="tx1"/>
                </a:solidFill>
              </a:rPr>
              <a:t>they</a:t>
            </a:r>
            <a:r>
              <a:rPr lang="de-AT" dirty="0">
                <a:solidFill>
                  <a:schemeClr val="tx1"/>
                </a:solidFill>
              </a:rPr>
              <a:t> also plan </a:t>
            </a:r>
            <a:r>
              <a:rPr lang="de-AT" dirty="0" err="1">
                <a:solidFill>
                  <a:schemeClr val="tx1"/>
                </a:solidFill>
              </a:rPr>
              <a:t>road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trips</a:t>
            </a:r>
            <a:r>
              <a:rPr lang="de-AT" dirty="0">
                <a:solidFill>
                  <a:schemeClr val="tx1"/>
                </a:solidFill>
              </a:rPr>
              <a:t>.</a:t>
            </a:r>
          </a:p>
          <a:p>
            <a:endParaRPr lang="de-AT" dirty="0">
              <a:latin typeface="Arial Rounded MT Bold" panose="020F07040305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40F77E-A3E3-4CCC-A6C8-82647D5A2B81}"/>
              </a:ext>
            </a:extLst>
          </p:cNvPr>
          <p:cNvSpPr txBox="1"/>
          <p:nvPr/>
        </p:nvSpPr>
        <p:spPr>
          <a:xfrm>
            <a:off x="422030" y="4637982"/>
            <a:ext cx="25743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latin typeface="Arial Rounded MT Bold" panose="020F0704030504030204" pitchFamily="34" charset="0"/>
              </a:rPr>
              <a:t>Family Members: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Mother: Sharon, 48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Father: John, 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>
                <a:latin typeface="Arial Rounded MT Bold" panose="020F0704030504030204" pitchFamily="34" charset="0"/>
              </a:rPr>
              <a:t>Son: Sasha, 14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Fabia, 10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AT" sz="1600" dirty="0" err="1">
                <a:latin typeface="Arial Rounded MT Bold" panose="020F0704030504030204" pitchFamily="34" charset="0"/>
              </a:rPr>
              <a:t>Daughter</a:t>
            </a:r>
            <a:r>
              <a:rPr lang="de-AT" sz="1600" dirty="0">
                <a:latin typeface="Arial Rounded MT Bold" panose="020F0704030504030204" pitchFamily="34" charset="0"/>
              </a:rPr>
              <a:t>: </a:t>
            </a:r>
            <a:r>
              <a:rPr lang="de-AT" sz="1600" dirty="0" err="1">
                <a:latin typeface="Arial Rounded MT Bold" panose="020F0704030504030204" pitchFamily="34" charset="0"/>
              </a:rPr>
              <a:t>Sansa</a:t>
            </a:r>
            <a:r>
              <a:rPr lang="de-AT" sz="1600" dirty="0">
                <a:latin typeface="Arial Rounded MT Bold" panose="020F0704030504030204" pitchFamily="34" charset="0"/>
              </a:rPr>
              <a:t>, 6</a:t>
            </a:r>
          </a:p>
          <a:p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500790-FFFB-4429-92BF-05226B136501}"/>
              </a:ext>
            </a:extLst>
          </p:cNvPr>
          <p:cNvSpPr txBox="1"/>
          <p:nvPr/>
        </p:nvSpPr>
        <p:spPr>
          <a:xfrm>
            <a:off x="9687951" y="1520683"/>
            <a:ext cx="2039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Arial Rounded MT Bold" panose="020F0704030504030204" pitchFamily="34" charset="0"/>
              </a:rPr>
              <a:t>Motivations</a:t>
            </a:r>
            <a:endParaRPr lang="de-AT" dirty="0">
              <a:latin typeface="Arial Rounded MT Bold" panose="020F0704030504030204" pitchFamily="34" charset="0"/>
            </a:endParaRPr>
          </a:p>
          <a:p>
            <a:r>
              <a:rPr lang="de-AT" dirty="0"/>
              <a:t>Adventures</a:t>
            </a:r>
          </a:p>
          <a:p>
            <a:endParaRPr lang="de-AT" dirty="0"/>
          </a:p>
          <a:p>
            <a:r>
              <a:rPr lang="de-AT" dirty="0"/>
              <a:t>Fear</a:t>
            </a:r>
          </a:p>
          <a:p>
            <a:endParaRPr lang="de-AT" dirty="0"/>
          </a:p>
          <a:p>
            <a:r>
              <a:rPr lang="de-AT" dirty="0"/>
              <a:t>Achievement</a:t>
            </a:r>
          </a:p>
          <a:p>
            <a:endParaRPr lang="de-AT" dirty="0"/>
          </a:p>
          <a:p>
            <a:r>
              <a:rPr lang="de-AT" dirty="0"/>
              <a:t>Power</a:t>
            </a:r>
          </a:p>
          <a:p>
            <a:endParaRPr lang="de-AT" dirty="0"/>
          </a:p>
          <a:p>
            <a:r>
              <a:rPr lang="de-AT" dirty="0" err="1"/>
              <a:t>Social</a:t>
            </a:r>
            <a:endParaRPr lang="de-AT" dirty="0"/>
          </a:p>
          <a:p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D8F3A1-EEB4-4898-93B2-AD232539A40B}"/>
              </a:ext>
            </a:extLst>
          </p:cNvPr>
          <p:cNvSpPr/>
          <p:nvPr/>
        </p:nvSpPr>
        <p:spPr>
          <a:xfrm>
            <a:off x="9823939" y="2186034"/>
            <a:ext cx="983823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3715383-70C3-4B4F-9B02-5F21F529ADC7}"/>
              </a:ext>
            </a:extLst>
          </p:cNvPr>
          <p:cNvSpPr/>
          <p:nvPr/>
        </p:nvSpPr>
        <p:spPr>
          <a:xfrm>
            <a:off x="9823936" y="2747624"/>
            <a:ext cx="1181328" cy="1688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64F14A-4BEB-4896-907B-2A639B9E2618}"/>
              </a:ext>
            </a:extLst>
          </p:cNvPr>
          <p:cNvSpPr/>
          <p:nvPr/>
        </p:nvSpPr>
        <p:spPr>
          <a:xfrm>
            <a:off x="9823938" y="3267446"/>
            <a:ext cx="862819" cy="168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1BAF01-EE9D-4BCF-B5AD-CF02180EA04F}"/>
              </a:ext>
            </a:extLst>
          </p:cNvPr>
          <p:cNvSpPr/>
          <p:nvPr/>
        </p:nvSpPr>
        <p:spPr>
          <a:xfrm>
            <a:off x="9823937" y="3829037"/>
            <a:ext cx="1109105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6E7DF7-2326-4E38-8F63-C55071A2660E}"/>
              </a:ext>
            </a:extLst>
          </p:cNvPr>
          <p:cNvSpPr/>
          <p:nvPr/>
        </p:nvSpPr>
        <p:spPr>
          <a:xfrm>
            <a:off x="9823936" y="4368272"/>
            <a:ext cx="862819" cy="168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50" name="Picture 2" descr="Bildergebnis fÃ¼r family 3 kids">
            <a:extLst>
              <a:ext uri="{FF2B5EF4-FFF2-40B4-BE49-F238E27FC236}">
                <a16:creationId xmlns:a16="http://schemas.microsoft.com/office/drawing/2014/main" id="{8ADA2116-1CAA-40E7-9772-9278042C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" y="1485351"/>
            <a:ext cx="2847594" cy="2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97617-AFCA-8C45-9A3E-E06A5473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Evaluierungsumgebung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AD1FA-4EBC-7840-A6CA-E8768F7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9"/>
            <a:ext cx="10515598" cy="4486274"/>
          </a:xfrm>
        </p:spPr>
        <p:txBody>
          <a:bodyPr>
            <a:normAutofit fontScale="92500" lnSpcReduction="10000"/>
          </a:bodyPr>
          <a:lstStyle/>
          <a:p>
            <a:r>
              <a:rPr lang="de-DE" sz="2200" b="1" dirty="0">
                <a:solidFill>
                  <a:srgbClr val="FFFFFF"/>
                </a:solidFill>
              </a:rPr>
              <a:t>Theresa </a:t>
            </a:r>
            <a:r>
              <a:rPr lang="de-DE" sz="2200" b="1" dirty="0" err="1">
                <a:solidFill>
                  <a:srgbClr val="FFFFFF"/>
                </a:solidFill>
              </a:rPr>
              <a:t>Dietinger</a:t>
            </a:r>
            <a:endParaRPr lang="de-DE" sz="2200" b="1" dirty="0">
              <a:solidFill>
                <a:srgbClr val="FFFFFF"/>
              </a:solidFill>
            </a:endParaRP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Acer </a:t>
            </a:r>
            <a:r>
              <a:rPr lang="de-DE" sz="1900" dirty="0" err="1">
                <a:solidFill>
                  <a:srgbClr val="FFFFFF"/>
                </a:solidFill>
              </a:rPr>
              <a:t>Aspire</a:t>
            </a:r>
            <a:r>
              <a:rPr lang="de-DE" sz="1900" dirty="0">
                <a:solidFill>
                  <a:srgbClr val="FFFFFF"/>
                </a:solidFill>
              </a:rPr>
              <a:t> V13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Windows 10 Home 1803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Ja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Mathias Gsell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MacBook Pro 13“ 2018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</a:t>
            </a:r>
            <a:r>
              <a:rPr lang="de-DE" sz="1900" dirty="0" err="1">
                <a:solidFill>
                  <a:srgbClr val="FFFFFF"/>
                </a:solidFill>
              </a:rPr>
              <a:t>macOS</a:t>
            </a:r>
            <a:r>
              <a:rPr lang="de-DE" sz="1900" dirty="0">
                <a:solidFill>
                  <a:srgbClr val="FFFFFF"/>
                </a:solidFill>
              </a:rPr>
              <a:t> </a:t>
            </a:r>
            <a:r>
              <a:rPr lang="de-DE" sz="1900" dirty="0" err="1">
                <a:solidFill>
                  <a:srgbClr val="FFFFFF"/>
                </a:solidFill>
              </a:rPr>
              <a:t>Mojave</a:t>
            </a:r>
            <a:r>
              <a:rPr lang="de-DE" sz="1900" dirty="0">
                <a:solidFill>
                  <a:srgbClr val="FFFFFF"/>
                </a:solidFill>
              </a:rPr>
              <a:t> 10.14.4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Safari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r>
              <a:rPr lang="de-DE" sz="2200" b="1" dirty="0">
                <a:solidFill>
                  <a:srgbClr val="FFFFFF"/>
                </a:solidFill>
              </a:rPr>
              <a:t>Daniel Lamprecht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Gerät: iPhone 7 Plus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Betriebssystem: iOS 12.2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Browser: Google Chrome</a:t>
            </a:r>
          </a:p>
          <a:p>
            <a:pPr lvl="1"/>
            <a:r>
              <a:rPr lang="de-DE" sz="1900" dirty="0">
                <a:solidFill>
                  <a:srgbClr val="FFFFFF"/>
                </a:solidFill>
              </a:rPr>
              <a:t>Ad-Blocker: Nein</a:t>
            </a:r>
          </a:p>
          <a:p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03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500BD7-89B0-8345-B504-0A06DCB0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80" y="393316"/>
            <a:ext cx="10395044" cy="1325563"/>
          </a:xfrm>
        </p:spPr>
        <p:txBody>
          <a:bodyPr>
            <a:normAutofit/>
          </a:bodyPr>
          <a:lstStyle/>
          <a:p>
            <a:r>
              <a:rPr lang="de-DE" b="1" dirty="0"/>
              <a:t>Übersicht </a:t>
            </a:r>
            <a:r>
              <a:rPr lang="de-DE" b="1" dirty="0">
                <a:solidFill>
                  <a:srgbClr val="FFFFFF"/>
                </a:solidFill>
              </a:rPr>
              <a:t>über</a:t>
            </a:r>
            <a:r>
              <a:rPr lang="de-DE" b="1" dirty="0"/>
              <a:t> die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A1B17-D573-CB49-83A2-B5A9C56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82" y="1887792"/>
            <a:ext cx="6032552" cy="4576891"/>
          </a:xfrm>
        </p:spPr>
        <p:txBody>
          <a:bodyPr>
            <a:normAutofit fontScale="92500" lnSpcReduction="10000"/>
          </a:bodyPr>
          <a:lstStyle/>
          <a:p>
            <a:r>
              <a:rPr lang="de-DE" sz="2600" dirty="0"/>
              <a:t>Probleme</a:t>
            </a:r>
          </a:p>
          <a:p>
            <a:pPr lvl="1"/>
            <a:r>
              <a:rPr lang="de-DE" sz="1900" dirty="0"/>
              <a:t>Erhebliche Probleme: 6</a:t>
            </a:r>
          </a:p>
          <a:p>
            <a:pPr lvl="1"/>
            <a:r>
              <a:rPr lang="de-DE" sz="1900" dirty="0"/>
              <a:t>Kleine Probleme: 18</a:t>
            </a:r>
          </a:p>
          <a:p>
            <a:pPr lvl="1"/>
            <a:r>
              <a:rPr lang="de-DE" sz="1900" dirty="0"/>
              <a:t>Unbedeutende Probleme: 10</a:t>
            </a:r>
          </a:p>
          <a:p>
            <a:r>
              <a:rPr lang="de-DE" sz="2600" dirty="0"/>
              <a:t>Heuristiken</a:t>
            </a:r>
          </a:p>
          <a:p>
            <a:pPr lvl="1"/>
            <a:r>
              <a:rPr lang="de-DE" sz="1900" dirty="0"/>
              <a:t>Fehlervermeidung: 7</a:t>
            </a:r>
          </a:p>
          <a:p>
            <a:pPr lvl="1"/>
            <a:r>
              <a:rPr lang="de-DE" sz="1900" dirty="0"/>
              <a:t>Konsistenz: 7</a:t>
            </a:r>
          </a:p>
          <a:p>
            <a:pPr lvl="1"/>
            <a:r>
              <a:rPr lang="de-DE" sz="1900" dirty="0"/>
              <a:t>Sprache des Benutzers: 5</a:t>
            </a:r>
          </a:p>
          <a:p>
            <a:pPr lvl="1"/>
            <a:r>
              <a:rPr lang="de-DE" sz="1900" dirty="0"/>
              <a:t>Fehlermeldungen: 4</a:t>
            </a:r>
          </a:p>
          <a:p>
            <a:pPr lvl="1"/>
            <a:r>
              <a:rPr lang="de-DE" sz="1900" dirty="0"/>
              <a:t>Rückmeldung des Systemzustands: 4</a:t>
            </a:r>
          </a:p>
          <a:p>
            <a:pPr lvl="1"/>
            <a:r>
              <a:rPr lang="de-DE" sz="1900" dirty="0"/>
              <a:t>Umkehrbare Aktionen: 3</a:t>
            </a:r>
          </a:p>
          <a:p>
            <a:pPr lvl="1"/>
            <a:r>
              <a:rPr lang="de-DE" sz="1900" dirty="0"/>
              <a:t>Ästhetik und minimales Design: 2</a:t>
            </a:r>
          </a:p>
          <a:p>
            <a:pPr lvl="1"/>
            <a:r>
              <a:rPr lang="de-DE" sz="1900" dirty="0"/>
              <a:t>Erkennen ist besser als erinnern: 1</a:t>
            </a:r>
          </a:p>
          <a:p>
            <a:pPr lvl="1"/>
            <a:r>
              <a:rPr lang="de-DE" sz="1900" dirty="0"/>
              <a:t>Durch </a:t>
            </a:r>
            <a:r>
              <a:rPr lang="de-DE" sz="1900" dirty="0" err="1"/>
              <a:t>AdBlocker</a:t>
            </a:r>
            <a:r>
              <a:rPr lang="de-DE" sz="1900" dirty="0"/>
              <a:t> verursacht: 1</a:t>
            </a:r>
          </a:p>
          <a:p>
            <a:pPr lvl="1"/>
            <a:endParaRPr lang="de-DE" sz="1600" dirty="0"/>
          </a:p>
          <a:p>
            <a:endParaRPr lang="de-DE" sz="2000" dirty="0"/>
          </a:p>
          <a:p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FB4125E-E0BB-1049-A56D-A2793DC74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134450"/>
              </p:ext>
            </p:extLst>
          </p:nvPr>
        </p:nvGraphicFramePr>
        <p:xfrm>
          <a:off x="7146478" y="1653311"/>
          <a:ext cx="4661985" cy="4811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989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Microsoft Office PowerPoint</Application>
  <PresentationFormat>Breitbild</PresentationFormat>
  <Paragraphs>267</Paragraphs>
  <Slides>24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Office</vt:lpstr>
      <vt:lpstr>Heuristische Evaluierung: Expedia.at</vt:lpstr>
      <vt:lpstr>Allgemein</vt:lpstr>
      <vt:lpstr>Beschreibung der Website: www.expedia.at</vt:lpstr>
      <vt:lpstr>Benutzerprofile</vt:lpstr>
      <vt:lpstr>Anna Grey, 67</vt:lpstr>
      <vt:lpstr>Jason Huang, 23</vt:lpstr>
      <vt:lpstr>Family Skelter, 50/48/14/10/6</vt:lpstr>
      <vt:lpstr>Evaluierungsumgebung</vt:lpstr>
      <vt:lpstr>Übersicht über die Probleme</vt:lpstr>
      <vt:lpstr>Übersicht über die positiven Aspekte</vt:lpstr>
      <vt:lpstr>Negative Resultate</vt:lpstr>
      <vt:lpstr>Fehlermeldung Desktop-Version</vt:lpstr>
      <vt:lpstr>Last-Minute Flugdatum</vt:lpstr>
      <vt:lpstr>Ferienwohnung Reiseziel Fehlermeldung</vt:lpstr>
      <vt:lpstr>Auswahl nicht eindeutig zuzuordnen</vt:lpstr>
      <vt:lpstr>Falsche Fehlermeldung bei Flughafentranser</vt:lpstr>
      <vt:lpstr>Deals/Last Minute</vt:lpstr>
      <vt:lpstr>Positive Resulate</vt:lpstr>
      <vt:lpstr>Gute Fehlermeldungen</vt:lpstr>
      <vt:lpstr>Hilfestellungen</vt:lpstr>
      <vt:lpstr>Fehlervermeidung Flugdatum</vt:lpstr>
      <vt:lpstr>Strukturierte Grundfunktionalitäten</vt:lpstr>
      <vt:lpstr>Fazit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Heuristische Evaluierung: Expedia.at</dc:title>
  <dc:creator>Daniel Lamprecht</dc:creator>
  <cp:lastModifiedBy>Theresa Dietinger</cp:lastModifiedBy>
  <cp:revision>11</cp:revision>
  <dcterms:created xsi:type="dcterms:W3CDTF">2019-05-14T10:31:44Z</dcterms:created>
  <dcterms:modified xsi:type="dcterms:W3CDTF">2019-05-14T19:02:15Z</dcterms:modified>
</cp:coreProperties>
</file>